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28"/>
  </p:notesMasterIdLst>
  <p:sldIdLst>
    <p:sldId id="371" r:id="rId2"/>
    <p:sldId id="372" r:id="rId3"/>
    <p:sldId id="373" r:id="rId4"/>
    <p:sldId id="394" r:id="rId5"/>
    <p:sldId id="374" r:id="rId6"/>
    <p:sldId id="376" r:id="rId7"/>
    <p:sldId id="377" r:id="rId8"/>
    <p:sldId id="378" r:id="rId9"/>
    <p:sldId id="379" r:id="rId10"/>
    <p:sldId id="380" r:id="rId11"/>
    <p:sldId id="301" r:id="rId12"/>
    <p:sldId id="309" r:id="rId13"/>
    <p:sldId id="317" r:id="rId14"/>
    <p:sldId id="323" r:id="rId15"/>
    <p:sldId id="333" r:id="rId16"/>
    <p:sldId id="346" r:id="rId17"/>
    <p:sldId id="383" r:id="rId18"/>
    <p:sldId id="366" r:id="rId19"/>
    <p:sldId id="367" r:id="rId20"/>
    <p:sldId id="395" r:id="rId21"/>
    <p:sldId id="396" r:id="rId22"/>
    <p:sldId id="368" r:id="rId23"/>
    <p:sldId id="398" r:id="rId24"/>
    <p:sldId id="397" r:id="rId25"/>
    <p:sldId id="370" r:id="rId26"/>
    <p:sldId id="3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AD6"/>
    <a:srgbClr val="008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9" autoAdjust="0"/>
    <p:restoredTop sz="94369" autoAdjust="0"/>
  </p:normalViewPr>
  <p:slideViewPr>
    <p:cSldViewPr snapToGrid="0">
      <p:cViewPr varScale="1">
        <p:scale>
          <a:sx n="146" d="100"/>
          <a:sy n="146" d="100"/>
        </p:scale>
        <p:origin x="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71EB4-FEB0-4AE9-AC9D-7FC3878C9339}" type="datetimeFigureOut">
              <a:rPr lang="en-IN" smtClean="0"/>
              <a:t>04/08/21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C1DC-E6EB-422E-8469-F9DF0FA16B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AC1DC-E6EB-422E-8469-F9DF0FA16B6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40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0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2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5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6151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19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4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4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4943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664453-EA0D-4357-8E8C-E5E2758F3898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A7F3A5E-C3AE-4E3A-A646-3B8C5597C0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1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f/five-c-credit.as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EDA </a:t>
            </a:r>
            <a:br>
              <a:rPr lang="en-US" dirty="0"/>
            </a:br>
            <a:r>
              <a:rPr lang="en-US" dirty="0"/>
              <a:t>CASE STUDY</a:t>
            </a:r>
            <a:br>
              <a:rPr lang="en-US" dirty="0"/>
            </a:br>
            <a:r>
              <a:rPr lang="en-US" sz="1600" dirty="0"/>
              <a:t>SREEDEVI GATTU &amp; DISHANT PATEL</a:t>
            </a:r>
            <a:br>
              <a:rPr lang="en-US" sz="1600" dirty="0"/>
            </a:br>
            <a:r>
              <a:rPr lang="en-US" sz="1600" dirty="0"/>
              <a:t>August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6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712" y="319738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DEMOGRAPHIC </a:t>
            </a:r>
            <a:r>
              <a:rPr lang="en-US" sz="3200" i="1" dirty="0"/>
              <a:t>PERSONAL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F1299-A7C1-F442-B5AE-33476655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7" y="1408485"/>
            <a:ext cx="2983163" cy="3897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B85B1-4EE2-F740-9A36-0B27947B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4" y="1408485"/>
            <a:ext cx="3946357" cy="3222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9E5DD-43A4-0248-A2D9-F09D74F3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93" y="1408485"/>
            <a:ext cx="3853212" cy="3315368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1397120" y="5367685"/>
            <a:ext cx="1961148" cy="852241"/>
          </a:xfrm>
          <a:prstGeom prst="wedgeRectCallout">
            <a:avLst>
              <a:gd name="adj1" fmla="val 26797"/>
              <a:gd name="adj2" fmla="val -111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Male clients have difficulties in paying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917B9BE-5B73-3542-BD8B-4E6D3D588A3B}"/>
              </a:ext>
            </a:extLst>
          </p:cNvPr>
          <p:cNvSpPr/>
          <p:nvPr/>
        </p:nvSpPr>
        <p:spPr>
          <a:xfrm>
            <a:off x="5651497" y="5367685"/>
            <a:ext cx="1961148" cy="921200"/>
          </a:xfrm>
          <a:prstGeom prst="wedgeRectCallout">
            <a:avLst>
              <a:gd name="adj1" fmla="val 31368"/>
              <a:gd name="adj2" fmla="val -1355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Clients in region 3 have difficulties in paying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6A795E88-4EAD-6743-BC18-9D9816D788C9}"/>
              </a:ext>
            </a:extLst>
          </p:cNvPr>
          <p:cNvSpPr/>
          <p:nvPr/>
        </p:nvSpPr>
        <p:spPr>
          <a:xfrm>
            <a:off x="8560511" y="5290264"/>
            <a:ext cx="1961148" cy="998621"/>
          </a:xfrm>
          <a:prstGeom prst="wedgeRectCallout">
            <a:avLst>
              <a:gd name="adj1" fmla="val -50227"/>
              <a:gd name="adj2" fmla="val -1259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Younger </a:t>
            </a:r>
            <a:r>
              <a:rPr lang="en-GB" sz="1400">
                <a:solidFill>
                  <a:schemeClr val="tx1"/>
                </a:solidFill>
              </a:rPr>
              <a:t>clients </a:t>
            </a:r>
            <a:r>
              <a:rPr lang="en-GB" sz="1400" dirty="0">
                <a:solidFill>
                  <a:schemeClr val="tx1"/>
                </a:solidFill>
              </a:rPr>
              <a:t>have difficulties in paying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4D8F6-BA5C-4F4F-8498-F619D2D52FFE}"/>
              </a:ext>
            </a:extLst>
          </p:cNvPr>
          <p:cNvSpPr txBox="1"/>
          <p:nvPr/>
        </p:nvSpPr>
        <p:spPr>
          <a:xfrm>
            <a:off x="1367481" y="1175079"/>
            <a:ext cx="199078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85809-DA32-3145-AA24-FBD849980CDB}"/>
              </a:ext>
            </a:extLst>
          </p:cNvPr>
          <p:cNvSpPr txBox="1"/>
          <p:nvPr/>
        </p:nvSpPr>
        <p:spPr>
          <a:xfrm>
            <a:off x="4486767" y="1175079"/>
            <a:ext cx="2983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 Rating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4FFF2-362C-844C-BC5B-702999D9CA6A}"/>
              </a:ext>
            </a:extLst>
          </p:cNvPr>
          <p:cNvSpPr txBox="1"/>
          <p:nvPr/>
        </p:nvSpPr>
        <p:spPr>
          <a:xfrm>
            <a:off x="8267817" y="1133318"/>
            <a:ext cx="298316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96183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367049"/>
            <a:ext cx="11762508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      DEMOGRAPHIC </a:t>
            </a:r>
            <a:r>
              <a:rPr lang="en-US" sz="3200" i="1" dirty="0"/>
              <a:t>PERSONAL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7"/>
          <a:stretch/>
        </p:blipFill>
        <p:spPr>
          <a:xfrm>
            <a:off x="235936" y="1710104"/>
            <a:ext cx="4029522" cy="2750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2"/>
          <a:stretch/>
        </p:blipFill>
        <p:spPr>
          <a:xfrm>
            <a:off x="7698725" y="1699470"/>
            <a:ext cx="4271555" cy="283519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1822928" y="5008013"/>
            <a:ext cx="1961148" cy="852241"/>
          </a:xfrm>
          <a:prstGeom prst="wedgeRectCallout">
            <a:avLst>
              <a:gd name="adj1" fmla="val 24577"/>
              <a:gd name="adj2" fmla="val -1225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Clients living in Rented apartments or with parents have issues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9219688" y="4997381"/>
            <a:ext cx="1961148" cy="852241"/>
          </a:xfrm>
          <a:prstGeom prst="wedgeRectCallout">
            <a:avLst>
              <a:gd name="adj1" fmla="val 7259"/>
              <a:gd name="adj2" fmla="val -1082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As the family member count increases, issues of payment increases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5E8FB-0EEF-E54A-A7BD-CFAACA2C0E01}"/>
              </a:ext>
            </a:extLst>
          </p:cNvPr>
          <p:cNvSpPr txBox="1"/>
          <p:nvPr/>
        </p:nvSpPr>
        <p:spPr>
          <a:xfrm>
            <a:off x="1159884" y="1465816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8B8D0-3404-A547-9569-C2FDDD6BA29E}"/>
              </a:ext>
            </a:extLst>
          </p:cNvPr>
          <p:cNvSpPr txBox="1"/>
          <p:nvPr/>
        </p:nvSpPr>
        <p:spPr>
          <a:xfrm>
            <a:off x="8465636" y="1438746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Family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22815-36A6-7D4D-AB61-F8570610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13" y="1684696"/>
            <a:ext cx="3459211" cy="2886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C68E3-742E-BE46-B74C-FAE9A65DE596}"/>
              </a:ext>
            </a:extLst>
          </p:cNvPr>
          <p:cNvSpPr txBox="1"/>
          <p:nvPr/>
        </p:nvSpPr>
        <p:spPr>
          <a:xfrm>
            <a:off x="4662796" y="1449379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No. Children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C2FA7054-84BF-214A-A349-D46803EDA458}"/>
              </a:ext>
            </a:extLst>
          </p:cNvPr>
          <p:cNvSpPr/>
          <p:nvPr/>
        </p:nvSpPr>
        <p:spPr>
          <a:xfrm>
            <a:off x="4662796" y="5003766"/>
            <a:ext cx="1961148" cy="852241"/>
          </a:xfrm>
          <a:prstGeom prst="wedgeRectCallout">
            <a:avLst>
              <a:gd name="adj1" fmla="val 7259"/>
              <a:gd name="adj2" fmla="val -1082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As the number of children increases, issues of payment increases</a:t>
            </a:r>
          </a:p>
        </p:txBody>
      </p:sp>
    </p:spTree>
    <p:extLst>
      <p:ext uri="{BB962C8B-B14F-4D97-AF65-F5344CB8AC3E}">
        <p14:creationId xmlns:p14="http://schemas.microsoft.com/office/powerpoint/2010/main" val="110831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3771" y="444388"/>
            <a:ext cx="11762508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      DEMOGRAPHIC </a:t>
            </a:r>
            <a:r>
              <a:rPr lang="en-US" sz="3200" i="1" dirty="0"/>
              <a:t>PROFESSIONAL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2282"/>
            <a:ext cx="10924309" cy="519399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6"/>
          <a:stretch/>
        </p:blipFill>
        <p:spPr>
          <a:xfrm>
            <a:off x="333005" y="1483757"/>
            <a:ext cx="3599344" cy="3390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5"/>
          <a:stretch/>
        </p:blipFill>
        <p:spPr>
          <a:xfrm>
            <a:off x="7550494" y="1483757"/>
            <a:ext cx="4259004" cy="3207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9"/>
          <a:stretch/>
        </p:blipFill>
        <p:spPr>
          <a:xfrm>
            <a:off x="4075364" y="1483757"/>
            <a:ext cx="3334160" cy="3225452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838199" y="5233636"/>
            <a:ext cx="1961148" cy="852241"/>
          </a:xfrm>
          <a:prstGeom prst="wedgeRectCallout">
            <a:avLst>
              <a:gd name="adj1" fmla="val -30042"/>
              <a:gd name="adj2" fmla="val -18385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Less educated clients have issues with payment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4635136" y="5233636"/>
            <a:ext cx="1961148" cy="852241"/>
          </a:xfrm>
          <a:prstGeom prst="wedgeRectCallout">
            <a:avLst>
              <a:gd name="adj1" fmla="val -30042"/>
              <a:gd name="adj2" fmla="val -18385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Working class clients have issues with payment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8198822" y="5233636"/>
            <a:ext cx="1961148" cy="852241"/>
          </a:xfrm>
          <a:prstGeom prst="wedgeRectCallout">
            <a:avLst>
              <a:gd name="adj1" fmla="val -50025"/>
              <a:gd name="adj2" fmla="val -1486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Transport Type 3, Restaurant have issues with payment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E1097-C1DA-634A-A85D-D8FF2FDCD688}"/>
              </a:ext>
            </a:extLst>
          </p:cNvPr>
          <p:cNvSpPr txBox="1"/>
          <p:nvPr/>
        </p:nvSpPr>
        <p:spPr>
          <a:xfrm>
            <a:off x="892562" y="1224176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E3B5C-AA4A-4545-8D47-014853E5625D}"/>
              </a:ext>
            </a:extLst>
          </p:cNvPr>
          <p:cNvSpPr txBox="1"/>
          <p:nvPr/>
        </p:nvSpPr>
        <p:spPr>
          <a:xfrm>
            <a:off x="4277341" y="1233354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Income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A6FEB-8E3D-5642-8759-5ECB8015EF97}"/>
              </a:ext>
            </a:extLst>
          </p:cNvPr>
          <p:cNvSpPr txBox="1"/>
          <p:nvPr/>
        </p:nvSpPr>
        <p:spPr>
          <a:xfrm>
            <a:off x="8103323" y="1245896"/>
            <a:ext cx="2930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Organization Type</a:t>
            </a:r>
          </a:p>
        </p:txBody>
      </p:sp>
    </p:spTree>
    <p:extLst>
      <p:ext uri="{BB962C8B-B14F-4D97-AF65-F5344CB8AC3E}">
        <p14:creationId xmlns:p14="http://schemas.microsoft.com/office/powerpoint/2010/main" val="252398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8" y="358547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CHARACTER </a:t>
            </a:r>
            <a:r>
              <a:rPr lang="en-US" sz="3200" i="1" dirty="0"/>
              <a:t>CREDIT HISTORY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0"/>
          <a:stretch/>
        </p:blipFill>
        <p:spPr>
          <a:xfrm>
            <a:off x="1921485" y="1331214"/>
            <a:ext cx="3793515" cy="3377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5"/>
          <a:stretch/>
        </p:blipFill>
        <p:spPr>
          <a:xfrm>
            <a:off x="5448144" y="1277832"/>
            <a:ext cx="4092868" cy="4497546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3241749" y="5589044"/>
            <a:ext cx="1961148" cy="611461"/>
          </a:xfrm>
          <a:prstGeom prst="wedgeRectCallout">
            <a:avLst>
              <a:gd name="adj1" fmla="val 598"/>
              <a:gd name="adj2" fmla="val -168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difference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7126808" y="5589044"/>
            <a:ext cx="2195718" cy="758024"/>
          </a:xfrm>
          <a:prstGeom prst="wedgeRectCallout">
            <a:avLst>
              <a:gd name="adj1" fmla="val 35277"/>
              <a:gd name="adj2" fmla="val -8268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If earlier application was refused, then client faces difficulties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36731-1077-8945-982A-C718A287900E}"/>
              </a:ext>
            </a:extLst>
          </p:cNvPr>
          <p:cNvSpPr txBox="1"/>
          <p:nvPr/>
        </p:nvSpPr>
        <p:spPr>
          <a:xfrm>
            <a:off x="2166257" y="1093548"/>
            <a:ext cx="35052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No. Previous 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53A3F-8843-8849-B402-71D46B9C82FE}"/>
              </a:ext>
            </a:extLst>
          </p:cNvPr>
          <p:cNvSpPr txBox="1"/>
          <p:nvPr/>
        </p:nvSpPr>
        <p:spPr>
          <a:xfrm>
            <a:off x="5747659" y="1102147"/>
            <a:ext cx="379351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Previous Application Status</a:t>
            </a:r>
          </a:p>
        </p:txBody>
      </p:sp>
    </p:spTree>
    <p:extLst>
      <p:ext uri="{BB962C8B-B14F-4D97-AF65-F5344CB8AC3E}">
        <p14:creationId xmlns:p14="http://schemas.microsoft.com/office/powerpoint/2010/main" val="132886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7" y="237593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CHARACTER </a:t>
            </a:r>
            <a:r>
              <a:rPr lang="en-US" sz="3200" i="1" dirty="0"/>
              <a:t>CREDIT HISTORY/ SOCIAL CIRCLE</a:t>
            </a:r>
            <a:endParaRPr lang="en-US" i="1" dirty="0"/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820F6C44-600A-E242-A5F1-F2002B83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/>
          <a:stretch/>
        </p:blipFill>
        <p:spPr>
          <a:xfrm>
            <a:off x="3752470" y="1479967"/>
            <a:ext cx="4324729" cy="342089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2362201" y="-3214201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8"/>
          <a:stretch/>
        </p:blipFill>
        <p:spPr>
          <a:xfrm>
            <a:off x="336286" y="1530809"/>
            <a:ext cx="3377579" cy="3051183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9"/>
          <a:stretch/>
        </p:blipFill>
        <p:spPr>
          <a:xfrm>
            <a:off x="8051073" y="1530809"/>
            <a:ext cx="3418116" cy="3002875"/>
          </a:xfrm>
          <a:prstGeom prst="rect">
            <a:avLst/>
          </a:prstGeom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976993" y="5611327"/>
            <a:ext cx="2195718" cy="466596"/>
          </a:xfrm>
          <a:prstGeom prst="wedgeRectCallout">
            <a:avLst>
              <a:gd name="adj1" fmla="val 5927"/>
              <a:gd name="adj2" fmla="val -18607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clear trend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9005683" y="5649222"/>
            <a:ext cx="2195718" cy="691257"/>
          </a:xfrm>
          <a:prstGeom prst="wedgeRectCallout">
            <a:avLst>
              <a:gd name="adj1" fmla="val 30914"/>
              <a:gd name="adj2" fmla="val -17662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Clients with defaulters in social circle faces issues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BCCF9-5FED-BC4E-906A-F5AD02071FBF}"/>
              </a:ext>
            </a:extLst>
          </p:cNvPr>
          <p:cNvSpPr txBox="1"/>
          <p:nvPr/>
        </p:nvSpPr>
        <p:spPr>
          <a:xfrm>
            <a:off x="722812" y="1266337"/>
            <a:ext cx="2991054" cy="369332"/>
          </a:xfrm>
          <a:prstGeom prst="rect">
            <a:avLst/>
          </a:prstGeom>
          <a:solidFill>
            <a:srgbClr val="017A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Enquiries to Credit Bureau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043AB-C818-224A-92F1-C8B917F3D0B9}"/>
              </a:ext>
            </a:extLst>
          </p:cNvPr>
          <p:cNvSpPr txBox="1"/>
          <p:nvPr/>
        </p:nvSpPr>
        <p:spPr>
          <a:xfrm>
            <a:off x="8478135" y="1304232"/>
            <a:ext cx="2991054" cy="369332"/>
          </a:xfrm>
          <a:prstGeom prst="rect">
            <a:avLst/>
          </a:prstGeom>
          <a:solidFill>
            <a:srgbClr val="017A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Enquiries to Credit Bureau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9A811576-BEA5-9F4F-BBCF-8A74AFFC4FF3}"/>
              </a:ext>
            </a:extLst>
          </p:cNvPr>
          <p:cNvSpPr/>
          <p:nvPr/>
        </p:nvSpPr>
        <p:spPr>
          <a:xfrm>
            <a:off x="5544945" y="5624507"/>
            <a:ext cx="2195718" cy="466596"/>
          </a:xfrm>
          <a:prstGeom prst="wedgeRectCallout">
            <a:avLst>
              <a:gd name="adj1" fmla="val 5927"/>
              <a:gd name="adj2" fmla="val -18607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clear trend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DB0F4-3B93-1846-AECF-DDE91BCEC952}"/>
              </a:ext>
            </a:extLst>
          </p:cNvPr>
          <p:cNvSpPr txBox="1"/>
          <p:nvPr/>
        </p:nvSpPr>
        <p:spPr>
          <a:xfrm>
            <a:off x="4098302" y="1283317"/>
            <a:ext cx="3916681" cy="369332"/>
          </a:xfrm>
          <a:prstGeom prst="rect">
            <a:avLst/>
          </a:prstGeom>
          <a:solidFill>
            <a:srgbClr val="017A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No. Enquiries to Credit Bureau</a:t>
            </a:r>
          </a:p>
        </p:txBody>
      </p:sp>
    </p:spTree>
    <p:extLst>
      <p:ext uri="{BB962C8B-B14F-4D97-AF65-F5344CB8AC3E}">
        <p14:creationId xmlns:p14="http://schemas.microsoft.com/office/powerpoint/2010/main" val="101027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CAPACITY </a:t>
            </a:r>
            <a:r>
              <a:rPr lang="en-US" sz="3200" i="1" dirty="0"/>
              <a:t>AMOUNT INCOME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4" y="1524966"/>
            <a:ext cx="5726708" cy="2780803"/>
          </a:xfrm>
          <a:prstGeom prst="rect">
            <a:avLst/>
          </a:prstGeom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2636938" y="5241929"/>
            <a:ext cx="2195718" cy="466596"/>
          </a:xfrm>
          <a:prstGeom prst="wedgeRectCallout">
            <a:avLst>
              <a:gd name="adj1" fmla="val 102117"/>
              <a:gd name="adj2" fmla="val -2790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Income&gt;50 L faces issues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7515364" y="5310384"/>
            <a:ext cx="2195718" cy="398141"/>
          </a:xfrm>
          <a:prstGeom prst="wedgeRectCallout">
            <a:avLst>
              <a:gd name="adj1" fmla="val 18300"/>
              <a:gd name="adj2" fmla="val -26877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clear trend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B1A47-B089-144F-AF9E-4FDED786744E}"/>
              </a:ext>
            </a:extLst>
          </p:cNvPr>
          <p:cNvSpPr txBox="1"/>
          <p:nvPr/>
        </p:nvSpPr>
        <p:spPr>
          <a:xfrm>
            <a:off x="2329099" y="1340300"/>
            <a:ext cx="2991054" cy="369332"/>
          </a:xfrm>
          <a:prstGeom prst="rect">
            <a:avLst/>
          </a:prstGeom>
          <a:solidFill>
            <a:srgbClr val="017A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8E11F5-1346-BB46-9753-84615A74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651" y="1573136"/>
            <a:ext cx="4148562" cy="2577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88459-6511-6447-A6DD-5100DC39AD6F}"/>
              </a:ext>
            </a:extLst>
          </p:cNvPr>
          <p:cNvSpPr txBox="1"/>
          <p:nvPr/>
        </p:nvSpPr>
        <p:spPr>
          <a:xfrm>
            <a:off x="7515364" y="1388470"/>
            <a:ext cx="2991054" cy="369332"/>
          </a:xfrm>
          <a:prstGeom prst="rect">
            <a:avLst/>
          </a:prstGeom>
          <a:solidFill>
            <a:srgbClr val="017A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2449704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CAPITA </a:t>
            </a:r>
            <a:r>
              <a:rPr lang="en-US" sz="3200" i="1" dirty="0"/>
              <a:t>OWN CAR/ REALITY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/>
          <a:stretch/>
        </p:blipFill>
        <p:spPr>
          <a:xfrm>
            <a:off x="2349495" y="1577712"/>
            <a:ext cx="3453066" cy="389859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8052465" y="-3149360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6"/>
          <a:stretch/>
        </p:blipFill>
        <p:spPr>
          <a:xfrm>
            <a:off x="5998786" y="1577712"/>
            <a:ext cx="3264006" cy="3766424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2978169" y="5797666"/>
            <a:ext cx="2195718" cy="466596"/>
          </a:xfrm>
          <a:prstGeom prst="wedgeRectCallout">
            <a:avLst>
              <a:gd name="adj1" fmla="val 18420"/>
              <a:gd name="adj2" fmla="val -1328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clear trend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2D4BEE9-1A38-6B4D-97EE-DDE7B0415193}"/>
              </a:ext>
            </a:extLst>
          </p:cNvPr>
          <p:cNvSpPr/>
          <p:nvPr/>
        </p:nvSpPr>
        <p:spPr>
          <a:xfrm>
            <a:off x="6202325" y="5797666"/>
            <a:ext cx="2195718" cy="466596"/>
          </a:xfrm>
          <a:prstGeom prst="wedgeRectCallout">
            <a:avLst>
              <a:gd name="adj1" fmla="val 18420"/>
              <a:gd name="adj2" fmla="val -1328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No clear trend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6E018-B92E-1C43-9C49-F19B34B1D625}"/>
              </a:ext>
            </a:extLst>
          </p:cNvPr>
          <p:cNvSpPr txBox="1"/>
          <p:nvPr/>
        </p:nvSpPr>
        <p:spPr>
          <a:xfrm>
            <a:off x="2695201" y="1369058"/>
            <a:ext cx="29910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Own a Car?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E8068-2AD1-9346-9F91-40C0D88B342A}"/>
              </a:ext>
            </a:extLst>
          </p:cNvPr>
          <p:cNvSpPr txBox="1"/>
          <p:nvPr/>
        </p:nvSpPr>
        <p:spPr>
          <a:xfrm>
            <a:off x="6271738" y="1355981"/>
            <a:ext cx="29910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Own Realty?</a:t>
            </a:r>
          </a:p>
        </p:txBody>
      </p:sp>
    </p:spTree>
    <p:extLst>
      <p:ext uri="{BB962C8B-B14F-4D97-AF65-F5344CB8AC3E}">
        <p14:creationId xmlns:p14="http://schemas.microsoft.com/office/powerpoint/2010/main" val="209969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8495"/>
            <a:ext cx="10752910" cy="626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/>
              <a:t>This data set has multiple plots, hence only those plots which show some difference between Target 1 &amp; 0 have been shown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C8E1C-1D72-ED46-8981-0E9E5E0D3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1"/>
          <a:stretch/>
        </p:blipFill>
        <p:spPr>
          <a:xfrm>
            <a:off x="259176" y="1854810"/>
            <a:ext cx="4611141" cy="2435285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269F8E3-70F9-2D48-B5BB-0426FC633CF5}"/>
              </a:ext>
            </a:extLst>
          </p:cNvPr>
          <p:cNvSpPr/>
          <p:nvPr/>
        </p:nvSpPr>
        <p:spPr>
          <a:xfrm>
            <a:off x="912627" y="5452456"/>
            <a:ext cx="3468863" cy="619243"/>
          </a:xfrm>
          <a:prstGeom prst="wedgeRectCallout">
            <a:avLst>
              <a:gd name="adj1" fmla="val -51764"/>
              <a:gd name="adj2" fmla="val -2429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Application made in late night hours have issues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C6056-B2BD-7544-A56D-72D008716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2"/>
          <a:stretch/>
        </p:blipFill>
        <p:spPr>
          <a:xfrm>
            <a:off x="4946517" y="1854810"/>
            <a:ext cx="3468863" cy="304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59ACF4-9D2D-C549-8639-7DD636354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/>
          <a:stretch/>
        </p:blipFill>
        <p:spPr>
          <a:xfrm>
            <a:off x="8415380" y="1854810"/>
            <a:ext cx="3540624" cy="3002880"/>
          </a:xfrm>
          <a:prstGeom prst="rect">
            <a:avLst/>
          </a:prstGeom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EC75A11-4A5B-8B47-98E1-1410A64B06C1}"/>
              </a:ext>
            </a:extLst>
          </p:cNvPr>
          <p:cNvSpPr/>
          <p:nvPr/>
        </p:nvSpPr>
        <p:spPr>
          <a:xfrm>
            <a:off x="6680948" y="5452457"/>
            <a:ext cx="4423386" cy="619243"/>
          </a:xfrm>
          <a:prstGeom prst="wedgeRectCallout">
            <a:avLst>
              <a:gd name="adj1" fmla="val -7119"/>
              <a:gd name="adj2" fmla="val -12015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If client permanent address does not match present/work then issues are there – but not prominent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F406-BEBC-8C49-A84A-F35F30575FB6}"/>
              </a:ext>
            </a:extLst>
          </p:cNvPr>
          <p:cNvSpPr txBox="1"/>
          <p:nvPr/>
        </p:nvSpPr>
        <p:spPr>
          <a:xfrm>
            <a:off x="838199" y="1577620"/>
            <a:ext cx="379544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when application is filled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3F559-B1E7-6B41-92AD-2F2C4D2F50B2}"/>
              </a:ext>
            </a:extLst>
          </p:cNvPr>
          <p:cNvSpPr txBox="1"/>
          <p:nvPr/>
        </p:nvSpPr>
        <p:spPr>
          <a:xfrm>
            <a:off x="5236283" y="1628955"/>
            <a:ext cx="648652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Permanent, Present, Work Address – Same or not?</a:t>
            </a:r>
          </a:p>
        </p:txBody>
      </p:sp>
    </p:spTree>
    <p:extLst>
      <p:ext uri="{BB962C8B-B14F-4D97-AF65-F5344CB8AC3E}">
        <p14:creationId xmlns:p14="http://schemas.microsoft.com/office/powerpoint/2010/main" val="269322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CORELATIONS </a:t>
            </a:r>
            <a:r>
              <a:rPr lang="en-US" sz="3200" dirty="0"/>
              <a:t>Target =1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51210"/>
            <a:ext cx="10626635" cy="56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7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PAIR PLOTS </a:t>
            </a:r>
            <a:r>
              <a:rPr lang="en-US" sz="3200" dirty="0"/>
              <a:t>Target = 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86497"/>
            <a:ext cx="10861767" cy="55985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F501F6C-0757-5A42-BAC7-C3F9CFA5BF2D}"/>
              </a:ext>
            </a:extLst>
          </p:cNvPr>
          <p:cNvSpPr/>
          <p:nvPr/>
        </p:nvSpPr>
        <p:spPr>
          <a:xfrm>
            <a:off x="1888733" y="5024918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962600-66A8-ED47-AE0D-80E350F5EE66}"/>
              </a:ext>
            </a:extLst>
          </p:cNvPr>
          <p:cNvSpPr/>
          <p:nvPr/>
        </p:nvSpPr>
        <p:spPr>
          <a:xfrm>
            <a:off x="1888733" y="6046568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D918CA-FC78-E948-9368-FFFD6619F9A1}"/>
              </a:ext>
            </a:extLst>
          </p:cNvPr>
          <p:cNvSpPr/>
          <p:nvPr/>
        </p:nvSpPr>
        <p:spPr>
          <a:xfrm>
            <a:off x="8791255" y="6022088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8E85D-51BB-1249-A532-E7DE9CFCAE87}"/>
              </a:ext>
            </a:extLst>
          </p:cNvPr>
          <p:cNvSpPr/>
          <p:nvPr/>
        </p:nvSpPr>
        <p:spPr>
          <a:xfrm>
            <a:off x="6233571" y="4787476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DC01D8-3C47-D74F-AEFA-E95690107637}"/>
              </a:ext>
            </a:extLst>
          </p:cNvPr>
          <p:cNvSpPr/>
          <p:nvPr/>
        </p:nvSpPr>
        <p:spPr>
          <a:xfrm>
            <a:off x="1273996" y="6337995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CC6DDA-9A08-B441-A4B9-F4067E274AB8}"/>
              </a:ext>
            </a:extLst>
          </p:cNvPr>
          <p:cNvSpPr/>
          <p:nvPr/>
        </p:nvSpPr>
        <p:spPr>
          <a:xfrm>
            <a:off x="5104544" y="6334166"/>
            <a:ext cx="133564" cy="1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070"/>
            <a:ext cx="10515600" cy="4695893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PROBLEM STATEMENT</a:t>
            </a:r>
          </a:p>
          <a:p>
            <a:r>
              <a:rPr lang="en-IN" b="1" dirty="0"/>
              <a:t>DATA</a:t>
            </a:r>
          </a:p>
          <a:p>
            <a:r>
              <a:rPr lang="en-IN" b="1" dirty="0"/>
              <a:t>STRATEGY/METHODOLOGY FOR ANALYSIS </a:t>
            </a:r>
          </a:p>
          <a:p>
            <a:r>
              <a:rPr lang="en-IN" b="1" dirty="0"/>
              <a:t>DATA – IMBALANCE, HANDLING FOR MISSING/INVALID VALUES, OUTLIERS</a:t>
            </a:r>
          </a:p>
          <a:p>
            <a:r>
              <a:rPr lang="en-IN" b="1" dirty="0"/>
              <a:t>ANALYSIS </a:t>
            </a:r>
            <a:endParaRPr lang="en-IN" b="1" dirty="0">
              <a:solidFill>
                <a:srgbClr val="0070C0"/>
              </a:solidFill>
            </a:endParaRPr>
          </a:p>
          <a:p>
            <a:pPr lvl="1"/>
            <a:r>
              <a:rPr lang="en-IN" b="1" dirty="0"/>
              <a:t>Demographic</a:t>
            </a:r>
            <a:r>
              <a:rPr lang="en-US" b="1" dirty="0"/>
              <a:t> – Personal</a:t>
            </a:r>
          </a:p>
          <a:p>
            <a:pPr lvl="1"/>
            <a:r>
              <a:rPr lang="en-IN" b="1" dirty="0"/>
              <a:t>Demographic - Professional</a:t>
            </a:r>
            <a:endParaRPr lang="en-IN" dirty="0"/>
          </a:p>
          <a:p>
            <a:pPr lvl="1"/>
            <a:r>
              <a:rPr lang="en-IN" b="1" dirty="0"/>
              <a:t>Character</a:t>
            </a:r>
          </a:p>
          <a:p>
            <a:pPr lvl="1"/>
            <a:r>
              <a:rPr lang="en-IN" b="1" dirty="0"/>
              <a:t>Capacity</a:t>
            </a:r>
          </a:p>
          <a:p>
            <a:pPr lvl="1"/>
            <a:r>
              <a:rPr lang="en-IN" b="1" dirty="0"/>
              <a:t>Capital</a:t>
            </a:r>
          </a:p>
          <a:p>
            <a:pPr lvl="1"/>
            <a:r>
              <a:rPr lang="en-IN" b="1" dirty="0"/>
              <a:t>Application</a:t>
            </a:r>
          </a:p>
          <a:p>
            <a:r>
              <a:rPr lang="en-IN" b="1" dirty="0"/>
              <a:t>CORRELATION OF VARIABLES</a:t>
            </a:r>
            <a:endParaRPr lang="en-IN" b="1" dirty="0">
              <a:solidFill>
                <a:srgbClr val="0070C0"/>
              </a:solidFill>
            </a:endParaRPr>
          </a:p>
          <a:p>
            <a:r>
              <a:rPr lang="en-IN" b="1" dirty="0"/>
              <a:t>RECOMMENDATIONS </a:t>
            </a:r>
            <a:endParaRPr lang="en-IN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46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CORELATIONS </a:t>
            </a:r>
            <a:r>
              <a:rPr lang="en-US" sz="3200" i="1" dirty="0"/>
              <a:t>Target=0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E1031-BB29-6740-9ABF-558AB6E2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944483"/>
            <a:ext cx="8014764" cy="57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PAIR PLOTS </a:t>
            </a:r>
            <a:r>
              <a:rPr lang="en-US" sz="3200" i="1" dirty="0"/>
              <a:t>Target=0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31DE3-253F-8140-8976-AB7C088A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1827"/>
            <a:ext cx="10212315" cy="5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0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90" y="228599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TOP 10 CORELATIONS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199" y="1384734"/>
            <a:ext cx="4848501" cy="35562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200" b="1" dirty="0"/>
              <a:t>TOP 10 CORRELATIONS for TARGET=1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AMT_CREDIT &amp; AMT_GOODS_PRICE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AMT_CREDIT &amp; AMT_ANNUITY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AMT_GOODS_PRICE &amp; AMT_ANNUITY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CNT_CHILDREN &amp; CNT_FAM_MEMBERS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0.89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Total </a:t>
            </a:r>
            <a:r>
              <a:rPr lang="en-IN" dirty="0" err="1"/>
              <a:t>Prev</a:t>
            </a:r>
            <a:r>
              <a:rPr lang="en-IN" dirty="0"/>
              <a:t> Apps &amp; Refused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0.74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Approved &amp; Total </a:t>
            </a:r>
            <a:r>
              <a:rPr lang="en-IN" dirty="0" err="1"/>
              <a:t>Prev</a:t>
            </a:r>
            <a:r>
              <a:rPr lang="en-IN" dirty="0"/>
              <a:t> Apps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0.71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Total </a:t>
            </a:r>
            <a:r>
              <a:rPr lang="en-IN" dirty="0" err="1"/>
              <a:t>Prev</a:t>
            </a:r>
            <a:r>
              <a:rPr lang="en-IN" dirty="0"/>
              <a:t> Apps &amp; Cancelled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Debt to Income &amp; </a:t>
            </a:r>
            <a:r>
              <a:rPr lang="en-IN" dirty="0" err="1"/>
              <a:t>Amt_Credit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Debt to Income &amp; </a:t>
            </a:r>
            <a:r>
              <a:rPr lang="en-IN" dirty="0" err="1"/>
              <a:t>Amt_Goods_Price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AMT_ANNUITY &amp; DEBT_TO_INCOME 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0.64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39100" y="1384734"/>
            <a:ext cx="5791426" cy="3556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/>
              <a:t>TOP 10 CORRELATIONS for TARGET=0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AMT_CREDIT &amp; AMT_GOODS_PRICE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AMT_CREDIT &amp; AMT_ANNUITY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AMT_GOODS_PRICE &amp; AMT_ANNUITY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CNT_CHILDREN &amp; CNT_FAM_MEMBERS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Approved &amp; Total </a:t>
            </a:r>
            <a:r>
              <a:rPr lang="en-IN" dirty="0" err="1"/>
              <a:t>Prev</a:t>
            </a:r>
            <a:r>
              <a:rPr lang="en-IN" dirty="0"/>
              <a:t> Apps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0.77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Refused &amp; Total </a:t>
            </a:r>
            <a:r>
              <a:rPr lang="en-IN" dirty="0" err="1"/>
              <a:t>Prev</a:t>
            </a:r>
            <a:r>
              <a:rPr lang="en-IN" dirty="0"/>
              <a:t> Apps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Total </a:t>
            </a:r>
            <a:r>
              <a:rPr lang="en-IN" dirty="0" err="1"/>
              <a:t>Prev</a:t>
            </a:r>
            <a:r>
              <a:rPr lang="en-IN" dirty="0"/>
              <a:t> Apps &amp; Cancelled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Debt to Income &amp; </a:t>
            </a:r>
            <a:r>
              <a:rPr lang="en-IN" dirty="0" err="1"/>
              <a:t>Amt_Credit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Debt to Income &amp; </a:t>
            </a:r>
            <a:r>
              <a:rPr lang="en-IN" dirty="0" err="1"/>
              <a:t>Amt_Goods_Price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AMT_ANNUITY &amp; DEBT_TO_INCOME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0.65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35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54" y="90100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B56E916-1F29-5848-AA24-458E125EF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15626"/>
              </p:ext>
            </p:extLst>
          </p:nvPr>
        </p:nvGraphicFramePr>
        <p:xfrm>
          <a:off x="2608216" y="735357"/>
          <a:ext cx="9154291" cy="603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590">
                  <a:extLst>
                    <a:ext uri="{9D8B030D-6E8A-4147-A177-3AD203B41FA5}">
                      <a16:colId xmlns:a16="http://schemas.microsoft.com/office/drawing/2014/main" val="1779070468"/>
                    </a:ext>
                  </a:extLst>
                </a:gridCol>
                <a:gridCol w="4299815">
                  <a:extLst>
                    <a:ext uri="{9D8B030D-6E8A-4147-A177-3AD203B41FA5}">
                      <a16:colId xmlns:a16="http://schemas.microsoft.com/office/drawing/2014/main" val="44487656"/>
                    </a:ext>
                  </a:extLst>
                </a:gridCol>
                <a:gridCol w="2696886">
                  <a:extLst>
                    <a:ext uri="{9D8B030D-6E8A-4147-A177-3AD203B41FA5}">
                      <a16:colId xmlns:a16="http://schemas.microsoft.com/office/drawing/2014/main" val="338740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dirty="0">
                          <a:effectLst/>
                        </a:rPr>
                        <a:t>DRIVING FACTOR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dirty="0">
                          <a:effectLst/>
                        </a:rPr>
                        <a:t>RISKY </a:t>
                      </a:r>
                    </a:p>
                    <a:p>
                      <a:pPr algn="ctr" fontAlgn="ctr"/>
                      <a:r>
                        <a:rPr lang="en-IN" sz="1600" b="1" dirty="0">
                          <a:effectLst/>
                        </a:rPr>
                        <a:t>Difficulties in paying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dirty="0">
                          <a:effectLst/>
                        </a:rPr>
                        <a:t>SAFE</a:t>
                      </a:r>
                    </a:p>
                    <a:p>
                      <a:pPr algn="ctr" fontAlgn="ctr"/>
                      <a:r>
                        <a:rPr lang="en-GB" sz="1600" b="1" dirty="0">
                          <a:effectLst/>
                        </a:rPr>
                        <a:t>No difficulties in paying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3862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Gender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Male Clients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Female clients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83496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Age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Younger Clients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Older clients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7610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No. Children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More children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Less children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59960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Family size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Larger family size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Smaller family size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95825374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Family Status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Civil Married, Single/Not Married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Widow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7388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Housing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>
                          <a:effectLst/>
                        </a:rPr>
                        <a:t>Clients in Rented apartment or staying at parents house</a:t>
                      </a:r>
                      <a:endParaRPr lang="en-IN" sz="16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-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4588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Region Rating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Higher Region category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Lower Region category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2460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Education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Clients with lesser education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Clients with higher education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87214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Income Type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Working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Pensioner, State Servant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8235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Organization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Transport Type 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>
                          <a:effectLst/>
                        </a:rPr>
                        <a:t>Bank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66521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Previous Applications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With </a:t>
                      </a:r>
                      <a:r>
                        <a:rPr lang="en-IN" sz="1600" dirty="0" err="1">
                          <a:effectLst/>
                        </a:rPr>
                        <a:t>Prev</a:t>
                      </a:r>
                      <a:r>
                        <a:rPr lang="en-IN" sz="1600" dirty="0">
                          <a:effectLst/>
                        </a:rPr>
                        <a:t> Apps REFUSED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-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351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Defaulters in social circle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>
                          <a:effectLst/>
                        </a:rPr>
                        <a:t>Clients with higher percentage of defaulters in social circle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>
                          <a:effectLst/>
                        </a:rPr>
                        <a:t>Clients with lesser %age of defaulters in social circle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90466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dirty="0">
                          <a:effectLst/>
                        </a:rPr>
                        <a:t>Income</a:t>
                      </a:r>
                      <a:endParaRPr lang="en-IN" sz="16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dirty="0">
                          <a:effectLst/>
                        </a:rPr>
                        <a:t>Clients from the &gt;50L income group seem to be having difficulties in paying the loan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dirty="0">
                          <a:effectLst/>
                        </a:rPr>
                        <a:t>-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150612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2A5A1E-CB78-A54E-96D4-C5DEDE8CC75E}"/>
              </a:ext>
            </a:extLst>
          </p:cNvPr>
          <p:cNvSpPr txBox="1">
            <a:spLocks/>
          </p:cNvSpPr>
          <p:nvPr/>
        </p:nvSpPr>
        <p:spPr>
          <a:xfrm>
            <a:off x="124692" y="2293457"/>
            <a:ext cx="2483525" cy="274637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If the profile of a new client falls in the </a:t>
            </a:r>
          </a:p>
          <a:p>
            <a:pPr marL="0" indent="0">
              <a:buNone/>
            </a:pPr>
            <a:r>
              <a:rPr lang="en-US" sz="2000" b="1" dirty="0"/>
              <a:t>RISKY</a:t>
            </a:r>
            <a:r>
              <a:rPr lang="en-US" sz="2000" dirty="0"/>
              <a:t> group, then </a:t>
            </a:r>
            <a:r>
              <a:rPr lang="en-US" sz="2000" u="sng" dirty="0"/>
              <a:t>caution should be exercised </a:t>
            </a:r>
            <a:r>
              <a:rPr lang="en-US" sz="2000" dirty="0"/>
              <a:t>to extending a loan</a:t>
            </a:r>
          </a:p>
          <a:p>
            <a:pPr marL="0" indent="0">
              <a:buNone/>
            </a:pPr>
            <a:r>
              <a:rPr lang="en-US" sz="2000" b="1" dirty="0"/>
              <a:t>SAFE</a:t>
            </a:r>
            <a:r>
              <a:rPr lang="en-US" sz="2000" dirty="0"/>
              <a:t> group, then </a:t>
            </a:r>
            <a:r>
              <a:rPr lang="en-US" sz="2000" u="sng" dirty="0"/>
              <a:t>loan</a:t>
            </a:r>
            <a:r>
              <a:rPr lang="en-US" sz="2000" dirty="0"/>
              <a:t> </a:t>
            </a:r>
            <a:r>
              <a:rPr lang="en-US" sz="2000" u="sng" dirty="0"/>
              <a:t>should be given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6145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83483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54" y="90100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OBSERVATIONS </a:t>
            </a:r>
            <a:r>
              <a:rPr lang="en-US" sz="3200" i="1" dirty="0"/>
              <a:t>consolidated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46652"/>
              </p:ext>
            </p:extLst>
          </p:nvPr>
        </p:nvGraphicFramePr>
        <p:xfrm>
          <a:off x="914399" y="936378"/>
          <a:ext cx="10924309" cy="441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86">
                  <a:extLst>
                    <a:ext uri="{9D8B030D-6E8A-4147-A177-3AD203B41FA5}">
                      <a16:colId xmlns:a16="http://schemas.microsoft.com/office/drawing/2014/main" val="1779070468"/>
                    </a:ext>
                  </a:extLst>
                </a:gridCol>
                <a:gridCol w="3373209">
                  <a:extLst>
                    <a:ext uri="{9D8B030D-6E8A-4147-A177-3AD203B41FA5}">
                      <a16:colId xmlns:a16="http://schemas.microsoft.com/office/drawing/2014/main" val="855522565"/>
                    </a:ext>
                  </a:extLst>
                </a:gridCol>
                <a:gridCol w="2340655">
                  <a:extLst>
                    <a:ext uri="{9D8B030D-6E8A-4147-A177-3AD203B41FA5}">
                      <a16:colId xmlns:a16="http://schemas.microsoft.com/office/drawing/2014/main" val="44487656"/>
                    </a:ext>
                  </a:extLst>
                </a:gridCol>
                <a:gridCol w="2409759">
                  <a:extLst>
                    <a:ext uri="{9D8B030D-6E8A-4147-A177-3AD203B41FA5}">
                      <a16:colId xmlns:a16="http://schemas.microsoft.com/office/drawing/2014/main" val="338740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DRIVING FACTOR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Description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Risky </a:t>
                      </a:r>
                    </a:p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Difficulties in paying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dirty="0">
                          <a:effectLst/>
                        </a:rPr>
                        <a:t>Safe</a:t>
                      </a:r>
                    </a:p>
                    <a:p>
                      <a:pPr algn="ctr" fontAlgn="ctr"/>
                      <a:r>
                        <a:rPr lang="en-GB" sz="1400" b="1" dirty="0">
                          <a:effectLst/>
                        </a:rPr>
                        <a:t>No difficulties in paying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3862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Gender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CODE_GENDER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More percentage of male clients have difficulties in paying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Male Clients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Female clients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83496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Age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DAYS_BIRTH --&gt; AGE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Lesser age, more difficulty in paying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Younger Clients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Older clients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7610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No. Children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CNT_CHILDREN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With increase in number of kids, the ability to pay decreases.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More children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Less children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59960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No. Family members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CNT_FAM_MEMBERS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With increase in number of family members, the ability to pay decreases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Larger family size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Smaller family size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95825374"/>
                  </a:ext>
                </a:extLst>
              </a:tr>
              <a:tr h="6018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Family Status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NAME_FAMILY_STATUS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No clear observation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Civil Married</a:t>
                      </a:r>
                      <a:br>
                        <a:rPr lang="en-IN" sz="1400">
                          <a:effectLst/>
                        </a:rPr>
                      </a:br>
                      <a:r>
                        <a:rPr lang="en-IN" sz="1400">
                          <a:effectLst/>
                        </a:rPr>
                        <a:t>Single/Not Married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Widow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7388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Housing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HOUSING_TYPE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Clients in Rented apartment or staying at parents house</a:t>
                      </a:r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4588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Region Rating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REGION_RATING_CLIENT, REGION_RATING_CLIENT_W_CITY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Higher the region, the clients find it more difficult to pay. Clients from regions 3 have difficulty in paying off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Higher Region category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Lower Region category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2460143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0CC871-0D50-EF41-A039-EA346105BEFC}"/>
              </a:ext>
            </a:extLst>
          </p:cNvPr>
          <p:cNvSpPr/>
          <p:nvPr/>
        </p:nvSpPr>
        <p:spPr>
          <a:xfrm>
            <a:off x="10063119" y="6204680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CONTD…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55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44" y="200525"/>
            <a:ext cx="10515600" cy="8068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OBSERVATIONS </a:t>
            </a:r>
            <a:r>
              <a:rPr lang="en-US" sz="3200" i="1" dirty="0"/>
              <a:t>consolidated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599" y="1504682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921827"/>
            <a:ext cx="10924309" cy="519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24693"/>
              </p:ext>
            </p:extLst>
          </p:nvPr>
        </p:nvGraphicFramePr>
        <p:xfrm>
          <a:off x="369520" y="865717"/>
          <a:ext cx="11465429" cy="490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48">
                  <a:extLst>
                    <a:ext uri="{9D8B030D-6E8A-4147-A177-3AD203B41FA5}">
                      <a16:colId xmlns:a16="http://schemas.microsoft.com/office/drawing/2014/main" val="536643029"/>
                    </a:ext>
                  </a:extLst>
                </a:gridCol>
                <a:gridCol w="3081768">
                  <a:extLst>
                    <a:ext uri="{9D8B030D-6E8A-4147-A177-3AD203B41FA5}">
                      <a16:colId xmlns:a16="http://schemas.microsoft.com/office/drawing/2014/main" val="680703432"/>
                    </a:ext>
                  </a:extLst>
                </a:gridCol>
                <a:gridCol w="2193247">
                  <a:extLst>
                    <a:ext uri="{9D8B030D-6E8A-4147-A177-3AD203B41FA5}">
                      <a16:colId xmlns:a16="http://schemas.microsoft.com/office/drawing/2014/main" val="2011587555"/>
                    </a:ext>
                  </a:extLst>
                </a:gridCol>
                <a:gridCol w="2576766">
                  <a:extLst>
                    <a:ext uri="{9D8B030D-6E8A-4147-A177-3AD203B41FA5}">
                      <a16:colId xmlns:a16="http://schemas.microsoft.com/office/drawing/2014/main" val="1528866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DRIVING FACTOR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Description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Risky </a:t>
                      </a:r>
                    </a:p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Difficulties in paying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dirty="0">
                          <a:effectLst/>
                        </a:rPr>
                        <a:t>Safe</a:t>
                      </a:r>
                    </a:p>
                    <a:p>
                      <a:pPr algn="ctr" fontAlgn="ctr"/>
                      <a:r>
                        <a:rPr lang="en-GB" sz="1400" b="1" dirty="0">
                          <a:effectLst/>
                        </a:rPr>
                        <a:t>No difficulties in paying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4339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Education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NAME_EDUCATION_TYPE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With increase in education, the ability to pay increases.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Clients with lesser education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Clients with higher education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9016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Income Type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NAME_INCOME_TYPE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None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Working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Pensioner, State Servant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2322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Organization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ORGANIZATION_TYPE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None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Transport Type 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>
                          <a:effectLst/>
                        </a:rPr>
                        <a:t>Bank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3611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Previous Applications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PREV_APPS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Having </a:t>
                      </a:r>
                      <a:r>
                        <a:rPr lang="en-GB" sz="1400" dirty="0" err="1">
                          <a:effectLst/>
                        </a:rPr>
                        <a:t>Prev</a:t>
                      </a:r>
                      <a:r>
                        <a:rPr lang="en-GB" sz="1400" dirty="0">
                          <a:effectLst/>
                        </a:rPr>
                        <a:t> Apps does not indicate any difficulty or otherwise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With </a:t>
                      </a:r>
                      <a:r>
                        <a:rPr lang="en-IN" sz="1400" dirty="0" err="1">
                          <a:effectLst/>
                        </a:rPr>
                        <a:t>Prev</a:t>
                      </a:r>
                      <a:r>
                        <a:rPr lang="en-IN" sz="1400" dirty="0">
                          <a:effectLst/>
                        </a:rPr>
                        <a:t> Apps refused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0046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Defaulter in social circle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SOCIAL_</a:t>
                      </a:r>
                      <a:r>
                        <a:rPr lang="en-IN" sz="1400" i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CIRCLEDEFAULT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%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Clients with defaulters in social circle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Clients with higher percentage of defaulters in social circle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Clients with lesser %age of defaulters in social circle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8420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Income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INCOME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</a:rPr>
                        <a:t>This does not affect the client's ability to pay</a:t>
                      </a:r>
                    </a:p>
                    <a:p>
                      <a:pPr algn="l" fontAlgn="ctr"/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Clients from the &gt;50L income group seem to be having difficulties in paying the loan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None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147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Debt-To-Income Ratio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DEBT-TO-INCOME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This does not affect the client's ability to pay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468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dirty="0">
                          <a:effectLst/>
                        </a:rPr>
                        <a:t>Amounts </a:t>
                      </a:r>
                      <a:r>
                        <a:rPr lang="en-IN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AMT_CREDIT,  AMT_ANNUITY, AMT_GOODS_PRICE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Independently these does not affect the client's ability to pay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898957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2B9CEF7-85DC-DE42-8F90-48B2E0104E6F}"/>
              </a:ext>
            </a:extLst>
          </p:cNvPr>
          <p:cNvSpPr/>
          <p:nvPr/>
        </p:nvSpPr>
        <p:spPr>
          <a:xfrm>
            <a:off x="281761" y="336092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CONTD…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804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86" y="1081973"/>
            <a:ext cx="10719413" cy="57760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u="sng" dirty="0"/>
              <a:t>What is the THE PROBLEM we trying to address? </a:t>
            </a:r>
          </a:p>
          <a:p>
            <a:pPr marL="0" indent="0">
              <a:buNone/>
            </a:pPr>
            <a:r>
              <a:rPr lang="en-IN" sz="1600" dirty="0"/>
              <a:t>A consumer finance company specialises in lending various types of loans to urban customers. As there is insufficient or no credit history, the company does not know whether a customer is reliable or not. Some consumers use it to their advantage by becoming a defaulter. </a:t>
            </a:r>
          </a:p>
          <a:p>
            <a:pPr marL="0" indent="0">
              <a:buNone/>
            </a:pPr>
            <a:r>
              <a:rPr lang="en-IN" sz="1600" dirty="0"/>
              <a:t>When the company receives a loan application, it must decide for loan approval </a:t>
            </a:r>
            <a:r>
              <a:rPr lang="en-IN" sz="1600" b="1" dirty="0"/>
              <a:t>based on the applicant’s profile</a:t>
            </a:r>
            <a:r>
              <a:rPr lang="en-IN" sz="1600" dirty="0"/>
              <a:t>. </a:t>
            </a:r>
          </a:p>
          <a:p>
            <a:pPr marL="0" indent="0">
              <a:buNone/>
            </a:pPr>
            <a:r>
              <a:rPr lang="en-IN" sz="1600" dirty="0"/>
              <a:t>Two types of risks are associated with the bank’s decision. If the applicant is </a:t>
            </a:r>
          </a:p>
          <a:p>
            <a:r>
              <a:rPr lang="en-IN" sz="1600" b="1" u="sng" dirty="0"/>
              <a:t>likely to repay </a:t>
            </a:r>
            <a:r>
              <a:rPr lang="en-IN" sz="1600" dirty="0"/>
              <a:t>the loan, then not approving the loan results in a </a:t>
            </a:r>
            <a:r>
              <a:rPr lang="en-IN" sz="1600" b="1" u="sng" dirty="0"/>
              <a:t>loss of business </a:t>
            </a:r>
            <a:r>
              <a:rPr lang="en-IN" sz="1600" dirty="0"/>
              <a:t>to the company</a:t>
            </a:r>
          </a:p>
          <a:p>
            <a:r>
              <a:rPr lang="en-IN" sz="1600" b="1" u="sng" dirty="0"/>
              <a:t>not likely to repay </a:t>
            </a:r>
            <a:r>
              <a:rPr lang="en-IN" sz="1600" dirty="0"/>
              <a:t>the loan, then approving the loan results in a </a:t>
            </a:r>
            <a:r>
              <a:rPr lang="en-IN" sz="1600" b="1" u="sng" dirty="0"/>
              <a:t>financial loss </a:t>
            </a:r>
            <a:r>
              <a:rPr lang="en-IN" sz="1600" dirty="0"/>
              <a:t>to the company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b="1" u="sng" dirty="0"/>
              <a:t>What is REQUIRED as part of EDA?</a:t>
            </a:r>
            <a:r>
              <a:rPr lang="en-IN" sz="1600" u="sng" dirty="0"/>
              <a:t> </a:t>
            </a:r>
          </a:p>
          <a:p>
            <a:pPr marL="0" indent="0">
              <a:buNone/>
            </a:pPr>
            <a:r>
              <a:rPr lang="en-IN" sz="1600" b="1" dirty="0"/>
              <a:t>Identify patterns</a:t>
            </a:r>
            <a:r>
              <a:rPr lang="en-IN" sz="1600" dirty="0"/>
              <a:t> present in the data which indicate if a client has difficulty paying their instalments. Identify the </a:t>
            </a:r>
            <a:r>
              <a:rPr lang="en-IN" sz="1600" b="1" dirty="0"/>
              <a:t>driving factors/variables behind loan default </a:t>
            </a:r>
            <a:r>
              <a:rPr lang="en-IN" sz="1600" dirty="0"/>
              <a:t>which are strong indicators of default.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b="1" u="sng" dirty="0"/>
              <a:t>How does this analysis HELP the company?</a:t>
            </a:r>
            <a:endParaRPr lang="en-IN" sz="1600" u="sng" dirty="0"/>
          </a:p>
          <a:p>
            <a:pPr marL="0" indent="0">
              <a:buNone/>
            </a:pPr>
            <a:r>
              <a:rPr lang="en-IN" sz="1600" dirty="0"/>
              <a:t>The company can utilise this knowledge for its portfolio and risk assessment. This will help the company</a:t>
            </a:r>
          </a:p>
          <a:p>
            <a:r>
              <a:rPr lang="en-IN" sz="1600" dirty="0"/>
              <a:t>To take actions (such as denying the loan, reducing the amount of loan etc.) against risky applicants</a:t>
            </a:r>
          </a:p>
          <a:p>
            <a:r>
              <a:rPr lang="en-IN" sz="1600" dirty="0"/>
              <a:t>Not to reject applicants capable of repaying the loan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06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259591"/>
            <a:ext cx="10924309" cy="3286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DE6214-8172-274C-89B7-E3775B863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068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100" cap="all" spc="200" dirty="0">
                <a:solidFill>
                  <a:schemeClr val="tx2"/>
                </a:solidFill>
              </a:rPr>
              <a:t>DATA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17F352-7DDA-C247-815F-BEE5F982F143}"/>
              </a:ext>
            </a:extLst>
          </p:cNvPr>
          <p:cNvSpPr txBox="1">
            <a:spLocks/>
          </p:cNvSpPr>
          <p:nvPr/>
        </p:nvSpPr>
        <p:spPr>
          <a:xfrm>
            <a:off x="1120634" y="971579"/>
            <a:ext cx="10515600" cy="5167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Two datasets were provided</a:t>
            </a:r>
          </a:p>
          <a:p>
            <a:r>
              <a:rPr lang="en-US" sz="1600" b="1" dirty="0"/>
              <a:t>Current Application </a:t>
            </a:r>
            <a:r>
              <a:rPr lang="en-US" sz="1600" dirty="0"/>
              <a:t>dataset contains information about the current loan application of the clients. For each client, there is  </a:t>
            </a:r>
          </a:p>
          <a:p>
            <a:pPr lvl="1"/>
            <a:r>
              <a:rPr lang="en-US" dirty="0"/>
              <a:t>Personal, professional, assets owned, loan application, load &amp; goods amount information: </a:t>
            </a:r>
            <a:r>
              <a:rPr lang="en-US" b="1" dirty="0"/>
              <a:t>121 columns</a:t>
            </a:r>
          </a:p>
          <a:p>
            <a:pPr lvl="1"/>
            <a:r>
              <a:rPr lang="en-US" b="1" dirty="0"/>
              <a:t>TARGET</a:t>
            </a:r>
            <a:r>
              <a:rPr lang="en-US" dirty="0"/>
              <a:t> variable to indicate whether the clients had </a:t>
            </a:r>
          </a:p>
          <a:p>
            <a:pPr lvl="2"/>
            <a:r>
              <a:rPr lang="en-US" sz="1600" dirty="0"/>
              <a:t>Payment difficulties TARGET=1</a:t>
            </a:r>
          </a:p>
          <a:p>
            <a:pPr lvl="2"/>
            <a:r>
              <a:rPr lang="en-US" sz="1600" dirty="0"/>
              <a:t>No payment difficulties TARGET=0</a:t>
            </a:r>
          </a:p>
          <a:p>
            <a:r>
              <a:rPr lang="en-US" sz="1600" b="1" dirty="0"/>
              <a:t>Previous Application </a:t>
            </a:r>
            <a:r>
              <a:rPr lang="en-US" sz="1600" dirty="0"/>
              <a:t>dataset contains information about the previous loan applications of clients. </a:t>
            </a:r>
          </a:p>
          <a:p>
            <a:pPr lvl="1"/>
            <a:r>
              <a:rPr lang="en-US" dirty="0"/>
              <a:t>There could be multiple previous applications/entries for a client</a:t>
            </a:r>
          </a:p>
          <a:p>
            <a:pPr lvl="1"/>
            <a:r>
              <a:rPr lang="en-US" dirty="0"/>
              <a:t>Each application has information of the status - Approved, Rejected, Cancelled &amp; Unused offer</a:t>
            </a:r>
          </a:p>
          <a:p>
            <a:pPr marL="0" indent="0">
              <a:buNone/>
            </a:pPr>
            <a:r>
              <a:rPr lang="en-IN" sz="1600" dirty="0"/>
              <a:t>In both the datasets, unique identifier </a:t>
            </a:r>
            <a:r>
              <a:rPr lang="en-IN" sz="1600" b="1" dirty="0"/>
              <a:t>SK_ID_CURR</a:t>
            </a:r>
            <a:r>
              <a:rPr lang="en-US" sz="1600" b="1" dirty="0"/>
              <a:t> </a:t>
            </a:r>
            <a:r>
              <a:rPr lang="en-US" sz="1600" dirty="0"/>
              <a:t>identifies a client.</a:t>
            </a:r>
          </a:p>
          <a:p>
            <a:pPr marL="0" indent="0">
              <a:buNone/>
            </a:pPr>
            <a:r>
              <a:rPr lang="en-US" sz="1600" dirty="0"/>
              <a:t>Since the number of columns is very high, the columns will be grouped into multiple categories (see next slide)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6376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3E0FEB-E311-204F-BEA6-86B66DF6EDB7}"/>
              </a:ext>
            </a:extLst>
          </p:cNvPr>
          <p:cNvSpPr/>
          <p:nvPr/>
        </p:nvSpPr>
        <p:spPr>
          <a:xfrm>
            <a:off x="774724" y="1027486"/>
            <a:ext cx="75220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dirty="0"/>
              <a:t>The variables/columns are categorised into following categories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For each of the categories, following is carried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Inspect</a:t>
            </a:r>
            <a:r>
              <a:rPr lang="en-IN" sz="1600" dirty="0"/>
              <a:t> dataset for data imbalance, missing &amp; invalid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Analysis</a:t>
            </a:r>
            <a:r>
              <a:rPr lang="en-IN" sz="1600" dirty="0"/>
              <a:t> - Univariate, Bivariate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Draw</a:t>
            </a:r>
            <a:r>
              <a:rPr lang="en-IN" sz="1600" dirty="0"/>
              <a:t> Observations/Insights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Correlation analysis is done on all the variables</a:t>
            </a:r>
            <a:endParaRPr lang="en-US" sz="1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21299D-4F91-A747-9C0E-0DD1F3EC4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89060"/>
              </p:ext>
            </p:extLst>
          </p:nvPr>
        </p:nvGraphicFramePr>
        <p:xfrm>
          <a:off x="1087994" y="1353681"/>
          <a:ext cx="7042381" cy="299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649">
                  <a:extLst>
                    <a:ext uri="{9D8B030D-6E8A-4147-A177-3AD203B41FA5}">
                      <a16:colId xmlns:a16="http://schemas.microsoft.com/office/drawing/2014/main" val="2610189510"/>
                    </a:ext>
                  </a:extLst>
                </a:gridCol>
                <a:gridCol w="5527732">
                  <a:extLst>
                    <a:ext uri="{9D8B030D-6E8A-4147-A177-3AD203B41FA5}">
                      <a16:colId xmlns:a16="http://schemas.microsoft.com/office/drawing/2014/main" val="3080703935"/>
                    </a:ext>
                  </a:extLst>
                </a:gridCol>
              </a:tblGrid>
              <a:tr h="396467">
                <a:tc>
                  <a:txBody>
                    <a:bodyPr/>
                    <a:lstStyle/>
                    <a:p>
                      <a:r>
                        <a:rPr lang="en-US" sz="16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Variables from the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4406"/>
                  </a:ext>
                </a:extLst>
              </a:tr>
              <a:tr h="5554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Demographic - Personal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Personal details like Gender, Age, Number of Children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41189"/>
                  </a:ext>
                </a:extLst>
              </a:tr>
              <a:tr h="5476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Demographic - Professional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Details related to profession like education, Income, Organization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521634"/>
                  </a:ext>
                </a:extLst>
              </a:tr>
              <a:tr h="354656">
                <a:tc>
                  <a:txBody>
                    <a:bodyPr/>
                    <a:lstStyle/>
                    <a:p>
                      <a:r>
                        <a:rPr lang="en-IN" sz="1600" b="1" dirty="0"/>
                        <a:t>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Previous Credit history, Number of calls to credit bureau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555125"/>
                  </a:ext>
                </a:extLst>
              </a:tr>
              <a:tr h="318106">
                <a:tc>
                  <a:txBody>
                    <a:bodyPr/>
                    <a:lstStyle/>
                    <a:p>
                      <a:r>
                        <a:rPr lang="en-IN" sz="1600" b="1" dirty="0"/>
                        <a:t>Capacity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Debt to income ratio, Income, Goods, Credit amounts,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147549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r>
                        <a:rPr lang="en-IN" sz="1600" b="1" dirty="0"/>
                        <a:t>Capital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Whether the applicant owns car, realty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08133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r>
                        <a:rPr lang="en-IN" sz="1600" b="1" dirty="0"/>
                        <a:t>Application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Information like contact details, documents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1668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0B750BE-BC05-FA44-84E2-683612C94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79" y="2233066"/>
            <a:ext cx="3646058" cy="24408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1CE6E2A-259E-DA45-83DF-512275884C9D}"/>
              </a:ext>
            </a:extLst>
          </p:cNvPr>
          <p:cNvSpPr/>
          <p:nvPr/>
        </p:nvSpPr>
        <p:spPr>
          <a:xfrm>
            <a:off x="7992349" y="2917888"/>
            <a:ext cx="287130" cy="1071156"/>
          </a:xfrm>
          <a:prstGeom prst="rightBrace">
            <a:avLst>
              <a:gd name="adj1" fmla="val 68992"/>
              <a:gd name="adj2" fmla="val 51626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7A0BC-7687-EF43-A313-D00ECA90B3DD}"/>
              </a:ext>
            </a:extLst>
          </p:cNvPr>
          <p:cNvSpPr/>
          <p:nvPr/>
        </p:nvSpPr>
        <p:spPr>
          <a:xfrm>
            <a:off x="8228933" y="4673866"/>
            <a:ext cx="37471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/>
              <a:t>Character, Capacity, Capital categories are inspired from the </a:t>
            </a:r>
            <a:r>
              <a:rPr lang="en-IN" sz="14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Five C's of Credit</a:t>
            </a:r>
            <a:r>
              <a:rPr lang="en-IN" sz="1400" i="1" dirty="0">
                <a:solidFill>
                  <a:srgbClr val="0070C0"/>
                </a:solidFill>
              </a:rPr>
              <a:t> </a:t>
            </a:r>
            <a:r>
              <a:rPr lang="en-IN" sz="1400" i="1" dirty="0"/>
              <a:t>system that is used by lenders to gauge the creditworthiness of potential borrowers</a:t>
            </a:r>
            <a:endParaRPr lang="en-IN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84BA3F-4216-8E48-B4D9-257993B7895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068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100" cap="all" spc="200" dirty="0">
                <a:solidFill>
                  <a:schemeClr val="tx2"/>
                </a:solidFill>
              </a:rPr>
              <a:t>ANALYSIS</a:t>
            </a:r>
            <a:r>
              <a:rPr lang="en-US" dirty="0"/>
              <a:t> </a:t>
            </a:r>
            <a:r>
              <a:rPr lang="en-US" sz="5100" cap="all" spc="200" dirty="0">
                <a:solidFill>
                  <a:schemeClr val="tx2"/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334189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25729" y="1171978"/>
            <a:ext cx="10924309" cy="424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/>
              <a:t>In the current application dataset, data corresponding to the clients with TARGET=1 is much lesser (8%) than compared to the data with TARGET=0 (92%).  </a:t>
            </a:r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There is a </a:t>
            </a:r>
            <a:r>
              <a:rPr lang="en-IN" sz="1600" b="1" u="sng" dirty="0"/>
              <a:t>data imbalance</a:t>
            </a:r>
            <a:r>
              <a:rPr lang="en-IN" sz="1600" dirty="0"/>
              <a:t> with respect to the TARGET variable in the </a:t>
            </a:r>
            <a:r>
              <a:rPr lang="en-IN" sz="1600" b="1" dirty="0"/>
              <a:t>ratio 92% (0) and 8% (1). </a:t>
            </a:r>
            <a:r>
              <a:rPr lang="en-IN" sz="1600" dirty="0"/>
              <a:t>This means the data corresponding to the </a:t>
            </a:r>
            <a:r>
              <a:rPr lang="en-IN" sz="1600" b="1" dirty="0"/>
              <a:t>clients with payment difficulties </a:t>
            </a:r>
            <a:r>
              <a:rPr lang="en-IN" sz="1600" b="1" u="sng" dirty="0"/>
              <a:t>is very less </a:t>
            </a:r>
            <a:r>
              <a:rPr lang="en-IN" sz="1600" dirty="0"/>
              <a:t>compared to the </a:t>
            </a:r>
            <a:r>
              <a:rPr lang="en-IN" sz="1600" b="1" dirty="0"/>
              <a:t>clients without payment difficulties</a:t>
            </a:r>
            <a:r>
              <a:rPr lang="en-IN" sz="1600" dirty="0"/>
              <a:t>. </a:t>
            </a:r>
          </a:p>
          <a:p>
            <a:pPr marL="0" indent="0">
              <a:buNone/>
            </a:pPr>
            <a:r>
              <a:rPr lang="en-IN" sz="1600" dirty="0"/>
              <a:t>Handling To avoid this imbalance, bias the analysis (towards the Target=0 case), the comparisons of various variables with respect to the Target categories (0 &amp; 1) were made using </a:t>
            </a:r>
            <a:r>
              <a:rPr lang="en-IN" sz="1600" b="1" u="sng" dirty="0"/>
              <a:t>percentages</a:t>
            </a:r>
          </a:p>
          <a:p>
            <a:pPr marL="0" indent="0">
              <a:buNone/>
            </a:pPr>
            <a:r>
              <a:rPr lang="en-US" sz="1600" dirty="0"/>
              <a:t>Note: No duplicate rows were found in the dataset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3070"/>
              </p:ext>
            </p:extLst>
          </p:nvPr>
        </p:nvGraphicFramePr>
        <p:xfrm>
          <a:off x="2820319" y="1813981"/>
          <a:ext cx="3946242" cy="1214438"/>
        </p:xfrm>
        <a:graphic>
          <a:graphicData uri="http://schemas.openxmlformats.org/drawingml/2006/table">
            <a:tbl>
              <a:tblPr/>
              <a:tblGrid>
                <a:gridCol w="870332">
                  <a:extLst>
                    <a:ext uri="{9D8B030D-6E8A-4147-A177-3AD203B41FA5}">
                      <a16:colId xmlns:a16="http://schemas.microsoft.com/office/drawing/2014/main" val="2374981597"/>
                    </a:ext>
                  </a:extLst>
                </a:gridCol>
                <a:gridCol w="1466340">
                  <a:extLst>
                    <a:ext uri="{9D8B030D-6E8A-4147-A177-3AD203B41FA5}">
                      <a16:colId xmlns:a16="http://schemas.microsoft.com/office/drawing/2014/main" val="4049646582"/>
                    </a:ext>
                  </a:extLst>
                </a:gridCol>
                <a:gridCol w="1609570">
                  <a:extLst>
                    <a:ext uri="{9D8B030D-6E8A-4147-A177-3AD203B41FA5}">
                      <a16:colId xmlns:a16="http://schemas.microsoft.com/office/drawing/2014/main" val="2440919271"/>
                    </a:ext>
                  </a:extLst>
                </a:gridCol>
              </a:tblGrid>
              <a:tr h="34575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TARGET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Entries - Count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dirty="0">
                          <a:effectLst/>
                        </a:rPr>
                        <a:t>Entries - %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40990"/>
                  </a:ext>
                </a:extLst>
              </a:tr>
              <a:tr h="2681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2,82,686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91.93% 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393733"/>
                  </a:ext>
                </a:extLst>
              </a:tr>
              <a:tr h="2681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24,825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8.07%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70253"/>
                  </a:ext>
                </a:extLst>
              </a:tr>
              <a:tr h="268109">
                <a:tc>
                  <a:txBody>
                    <a:bodyPr/>
                    <a:lstStyle/>
                    <a:p>
                      <a:pPr algn="ctr" fontAlgn="ctr"/>
                      <a:endParaRPr lang="en-IN" sz="14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effectLst/>
                        </a:rPr>
                        <a:t>307511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dirty="0">
                          <a:effectLst/>
                        </a:rPr>
                        <a:t>100%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13583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DE6214-8172-274C-89B7-E3775B8633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06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100" cap="all" spc="200" dirty="0">
                <a:solidFill>
                  <a:schemeClr val="tx2"/>
                </a:solidFill>
              </a:rPr>
              <a:t>DATA - IMBALANCE 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27F91D1-AD97-F64E-B7A9-B364EC23F249}"/>
              </a:ext>
            </a:extLst>
          </p:cNvPr>
          <p:cNvSpPr/>
          <p:nvPr/>
        </p:nvSpPr>
        <p:spPr>
          <a:xfrm>
            <a:off x="6352901" y="2169849"/>
            <a:ext cx="269966" cy="244272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7443FC5-4698-7348-9C81-AABA53D3FBDC}"/>
              </a:ext>
            </a:extLst>
          </p:cNvPr>
          <p:cNvSpPr/>
          <p:nvPr/>
        </p:nvSpPr>
        <p:spPr>
          <a:xfrm rot="10800000">
            <a:off x="6352902" y="2494587"/>
            <a:ext cx="269966" cy="244272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17" y="365126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DATA - MISSING/INVALID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310489-C08F-D641-A6E8-0D91833B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11420"/>
              </p:ext>
            </p:extLst>
          </p:nvPr>
        </p:nvGraphicFramePr>
        <p:xfrm>
          <a:off x="1052624" y="1113276"/>
          <a:ext cx="1065382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706">
                  <a:extLst>
                    <a:ext uri="{9D8B030D-6E8A-4147-A177-3AD203B41FA5}">
                      <a16:colId xmlns:a16="http://schemas.microsoft.com/office/drawing/2014/main" val="937017735"/>
                    </a:ext>
                  </a:extLst>
                </a:gridCol>
                <a:gridCol w="2859953">
                  <a:extLst>
                    <a:ext uri="{9D8B030D-6E8A-4147-A177-3AD203B41FA5}">
                      <a16:colId xmlns:a16="http://schemas.microsoft.com/office/drawing/2014/main" val="3947229424"/>
                    </a:ext>
                  </a:extLst>
                </a:gridCol>
                <a:gridCol w="4767165">
                  <a:extLst>
                    <a:ext uri="{9D8B030D-6E8A-4147-A177-3AD203B41FA5}">
                      <a16:colId xmlns:a16="http://schemas.microsoft.com/office/drawing/2014/main" val="4093727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Type of missing/invalid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Columns with data is missing &gt; 50%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the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related data, OCCUPATION_TYPE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Columns not relevant for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the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EXT_SOURCE_*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Columns with similar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Retain only one &amp; drop the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REGION_RATING_CLIENT &amp; REGION_RATING_CLIENT_W_CITY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Columns with similar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Aggregate (add multiple columns) into a single column &amp; drop the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FLAG_DOCUMENT_*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FLAG_MOBIL, FLAG_*_PHONE, FLAG_EMAIL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OBS_CNT_SOCIAL_CIRCLE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DEF_CNT_SOCIAL_CIRCLE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AMT_REQ_CREDIT_BUREAU_*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ENQUIRIES_CREDIT_BUREAU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14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Columns with related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Derive from other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AMT_GOODS_PRICE = 90 % of AMT_CREDIT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AMT_ANNUITY = 5% of AMT_CREDIT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2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Columns with missing data &lt; 50%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Impute with median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CNT_FAM_MEMBERS, AMT_REQ_CREDIT_BUREAU_* 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OBS_CNT_SOCIAL_CIRCLE, DEF_CNT_SOCIAL_CIRCLE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2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Rows with missing/invalid data &lt; 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the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CODE_GENDER, NAME_FAMILY_STATUS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2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6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17" y="365126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DATA - TRANSFORM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252B82-1D61-AC47-A026-9F21E39E0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16" y="1080506"/>
            <a:ext cx="10302240" cy="806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Wherever relevant, multiple columns were transformed into more meaningful formats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310489-C08F-D641-A6E8-0D91833B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91490"/>
              </p:ext>
            </p:extLst>
          </p:nvPr>
        </p:nvGraphicFramePr>
        <p:xfrm>
          <a:off x="1148316" y="1483932"/>
          <a:ext cx="10302240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737">
                  <a:extLst>
                    <a:ext uri="{9D8B030D-6E8A-4147-A177-3AD203B41FA5}">
                      <a16:colId xmlns:a16="http://schemas.microsoft.com/office/drawing/2014/main" val="937017735"/>
                    </a:ext>
                  </a:extLst>
                </a:gridCol>
                <a:gridCol w="2858939">
                  <a:extLst>
                    <a:ext uri="{9D8B030D-6E8A-4147-A177-3AD203B41FA5}">
                      <a16:colId xmlns:a16="http://schemas.microsoft.com/office/drawing/2014/main" val="3947229424"/>
                    </a:ext>
                  </a:extLst>
                </a:gridCol>
                <a:gridCol w="4533564">
                  <a:extLst>
                    <a:ext uri="{9D8B030D-6E8A-4147-A177-3AD203B41FA5}">
                      <a16:colId xmlns:a16="http://schemas.microsoft.com/office/drawing/2014/main" val="4093727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Days relative to the time of application (-</a:t>
                      </a:r>
                      <a:r>
                        <a:rPr lang="en-US" sz="1400" dirty="0" err="1"/>
                        <a:t>ve</a:t>
                      </a:r>
                      <a:r>
                        <a:rPr lang="en-US" sz="1400" dirty="0"/>
                        <a:t> 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Converted to years (+</a:t>
                      </a:r>
                      <a:r>
                        <a:rPr lang="en-US" sz="1400" dirty="0" err="1"/>
                        <a:t>ve</a:t>
                      </a:r>
                      <a:r>
                        <a:rPr lang="en-US" sz="1400" dirty="0"/>
                        <a:t>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DAYS_BIRTH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AGE</a:t>
                      </a:r>
                      <a:endParaRPr lang="en-IN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DAYS_REGISTRATION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YEARS_REGISTRATION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DAYS_ID_PUBLISH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YEARS_ID_PUBLISH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Categories in numerical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Converted to categorical values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REGION_RATING_CLIENT*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New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Aggregated multiple columns to percentage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DEF_PC_SOCIAL_CIRCLE = 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DEF_CNT_SOCIAL_CIRCLE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/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OBS_CNT_SOCIAL_CIRCLE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DEBT_TO_INCOME = AMT_ANNUITY/_INCOME_TOTAL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27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3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17" y="365126"/>
            <a:ext cx="10515600" cy="806852"/>
          </a:xfrm>
        </p:spPr>
        <p:txBody>
          <a:bodyPr/>
          <a:lstStyle/>
          <a:p>
            <a:pPr algn="ctr"/>
            <a:r>
              <a:rPr lang="en-US" dirty="0"/>
              <a:t>DATA - OUTLIERS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900BD6-10C5-C148-B10D-CCA17C13F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72" y="1142874"/>
            <a:ext cx="10888018" cy="38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The following outliers were identified by using boxplots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310489-C08F-D641-A6E8-0D91833B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16939"/>
              </p:ext>
            </p:extLst>
          </p:nvPr>
        </p:nvGraphicFramePr>
        <p:xfrm>
          <a:off x="1262224" y="1524735"/>
          <a:ext cx="803531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964">
                  <a:extLst>
                    <a:ext uri="{9D8B030D-6E8A-4147-A177-3AD203B41FA5}">
                      <a16:colId xmlns:a16="http://schemas.microsoft.com/office/drawing/2014/main" val="937017735"/>
                    </a:ext>
                  </a:extLst>
                </a:gridCol>
                <a:gridCol w="5001355">
                  <a:extLst>
                    <a:ext uri="{9D8B030D-6E8A-4147-A177-3AD203B41FA5}">
                      <a16:colId xmlns:a16="http://schemas.microsoft.com/office/drawing/2014/main" val="3947229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CNT_CHILDREN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2.5 till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CNT_FAM_MEMBERS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5 till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REGION_POPULATION_RELATIVE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area is heavily populated compared to the 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AMT_REQ_CREDIT_BUREAU_*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Extremely high value of 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2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AMT_INCOME_TOTAL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Extremely high value of 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117000000.0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81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YEARS_REGISTRATION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40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59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DEBT_TO_INCOME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2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65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AMT_ANNUITY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8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AMT_GOODS_PRICE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1500000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27117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{298B9B10-9F02-644D-9512-B4FB97381607}tf10001071</Template>
  <TotalTime>2322</TotalTime>
  <Words>2139</Words>
  <Application>Microsoft Macintosh PowerPoint</Application>
  <PresentationFormat>Widescreen</PresentationFormat>
  <Paragraphs>391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Gill Sans MT</vt:lpstr>
      <vt:lpstr>Impact</vt:lpstr>
      <vt:lpstr>Wingdings</vt:lpstr>
      <vt:lpstr>Wingdings 3</vt:lpstr>
      <vt:lpstr>Badge</vt:lpstr>
      <vt:lpstr>CREDIT EDA  CASE STUDY SREEDEVI GATTU &amp; DISHANT PATEL August 2021</vt:lpstr>
      <vt:lpstr>CONTENTS</vt:lpstr>
      <vt:lpstr>PROBLEM STATEMENT</vt:lpstr>
      <vt:lpstr>PowerPoint Presentation</vt:lpstr>
      <vt:lpstr>PowerPoint Presentation</vt:lpstr>
      <vt:lpstr>PowerPoint Presentation</vt:lpstr>
      <vt:lpstr>DATA - MISSING/INVALID</vt:lpstr>
      <vt:lpstr>DATA - TRANSFORM</vt:lpstr>
      <vt:lpstr>DATA - OUTLIERS</vt:lpstr>
      <vt:lpstr>DEMOGRAPHIC PERSONAL</vt:lpstr>
      <vt:lpstr>       DEMOGRAPHIC PERSONAL</vt:lpstr>
      <vt:lpstr>       DEMOGRAPHIC PROFESSIONAL</vt:lpstr>
      <vt:lpstr>CHARACTER CREDIT HISTORY</vt:lpstr>
      <vt:lpstr>CHARACTER CREDIT HISTORY/ SOCIAL CIRCLE</vt:lpstr>
      <vt:lpstr>CAPACITY AMOUNT INCOME</vt:lpstr>
      <vt:lpstr>CAPITA OWN CAR/ REALITY</vt:lpstr>
      <vt:lpstr>APPLICATION</vt:lpstr>
      <vt:lpstr>CORELATIONS Target =1</vt:lpstr>
      <vt:lpstr>PAIR PLOTS Target = 1</vt:lpstr>
      <vt:lpstr>CORELATIONS Target=0</vt:lpstr>
      <vt:lpstr>PAIR PLOTS Target=0</vt:lpstr>
      <vt:lpstr>TOP 10 CORELATIONS</vt:lpstr>
      <vt:lpstr>RECOMMENDATIONS</vt:lpstr>
      <vt:lpstr>Thank you </vt:lpstr>
      <vt:lpstr>OBSERVATIONS consolidated</vt:lpstr>
      <vt:lpstr>OBSERVATIONS consolidated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EDA CASE STUDY</dc:title>
  <dc:creator>patel dishant</dc:creator>
  <cp:lastModifiedBy>Sreedevi Gattu</cp:lastModifiedBy>
  <cp:revision>138</cp:revision>
  <dcterms:created xsi:type="dcterms:W3CDTF">2021-07-28T05:42:55Z</dcterms:created>
  <dcterms:modified xsi:type="dcterms:W3CDTF">2021-08-04T10:48:09Z</dcterms:modified>
</cp:coreProperties>
</file>